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23" r:id="rId2"/>
    <p:sldId id="324" r:id="rId3"/>
    <p:sldId id="327" r:id="rId4"/>
    <p:sldId id="328" r:id="rId5"/>
    <p:sldId id="316" r:id="rId6"/>
    <p:sldId id="317" r:id="rId7"/>
    <p:sldId id="318" r:id="rId8"/>
    <p:sldId id="32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06A18"/>
    <a:srgbClr val="FC3E9D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5" autoAdjust="0"/>
    <p:restoredTop sz="94660"/>
  </p:normalViewPr>
  <p:slideViewPr>
    <p:cSldViewPr snapToGrid="0">
      <p:cViewPr>
        <p:scale>
          <a:sx n="75" d="100"/>
          <a:sy n="75" d="100"/>
        </p:scale>
        <p:origin x="-3018" y="-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A1591-838D-48C2-B1C0-B2741585A850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0E9D8-359B-4C98-B001-7ACED9DCA8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139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0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000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640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401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5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19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751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348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900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310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007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8D6A-C6E1-4B4F-BF2E-E04830228900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668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48D6A-C6E1-4B4F-BF2E-E04830228900}" type="datetimeFigureOut">
              <a:rPr lang="th-TH" smtClean="0"/>
              <a:t>22/02/61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72870-CA23-4843-A64E-9CBAA07A6B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620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6.xml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slide" Target="slide2.xml"/><Relationship Id="rId15" Type="http://schemas.openxmlformats.org/officeDocument/2006/relationships/slide" Target="slide3.xml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10.png"/><Relationship Id="rId10" Type="http://schemas.openxmlformats.org/officeDocument/2006/relationships/slide" Target="slide6.xml"/><Relationship Id="rId4" Type="http://schemas.openxmlformats.org/officeDocument/2006/relationships/image" Target="../media/image9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3.xml"/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12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slide" Target="slide6.xml"/><Relationship Id="rId5" Type="http://schemas.openxmlformats.org/officeDocument/2006/relationships/image" Target="../media/image16.png"/><Relationship Id="rId10" Type="http://schemas.openxmlformats.org/officeDocument/2006/relationships/slide" Target="slide5.xml"/><Relationship Id="rId4" Type="http://schemas.openxmlformats.org/officeDocument/2006/relationships/image" Target="../media/image10.png"/><Relationship Id="rId9" Type="http://schemas.microsoft.com/office/2007/relationships/hdphoto" Target="../media/hdphoto1.wdp"/><Relationship Id="rId14" Type="http://schemas.openxmlformats.org/officeDocument/2006/relationships/hyperlink" Target="https://cran.r-project.org/web/packages/verification/verification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hyperlink" Target="https://cran.r-project.org/web/packages/verification/verification.pdf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18.png"/><Relationship Id="rId10" Type="http://schemas.openxmlformats.org/officeDocument/2006/relationships/slide" Target="slide6.xml"/><Relationship Id="rId4" Type="http://schemas.openxmlformats.org/officeDocument/2006/relationships/image" Target="../media/image10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hyperlink" Target="https://cran.r-project.org/web/packages/verification/verification.pdf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12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4.png"/><Relationship Id="rId10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C921944-37D5-49C6-827A-F27DBBA8B96A}"/>
              </a:ext>
            </a:extLst>
          </p:cNvPr>
          <p:cNvSpPr/>
          <p:nvPr/>
        </p:nvSpPr>
        <p:spPr>
          <a:xfrm>
            <a:off x="2397365" y="3212431"/>
            <a:ext cx="434926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Verification</a:t>
            </a:r>
            <a:endParaRPr lang="en-US" sz="6000" b="1" spc="5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 Program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User Manual</a:t>
            </a:r>
            <a:endParaRPr lang="th-TH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725A2C-99F5-435F-90A3-1FE702625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42" y="533873"/>
            <a:ext cx="2780315" cy="2780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698F511-E32F-48EF-82C3-4A562C77F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4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B23A4918-4F11-4CF6-BBCE-611DF4816CFC}"/>
              </a:ext>
            </a:extLst>
          </p:cNvPr>
          <p:cNvSpPr/>
          <p:nvPr/>
        </p:nvSpPr>
        <p:spPr>
          <a:xfrm>
            <a:off x="2072639" y="449425"/>
            <a:ext cx="57478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Verification 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Brief Steps</a:t>
            </a:r>
            <a:endParaRPr lang="th-TH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BCDB08EF-61D9-42AD-9AD2-AB4BEA917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1" y="1022431"/>
            <a:ext cx="7750831" cy="10205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7FC0C9D0-48D3-43FA-BD4D-7D18C0D319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8" y="348151"/>
            <a:ext cx="1020560" cy="1020560"/>
          </a:xfrm>
          <a:prstGeom prst="rect">
            <a:avLst/>
          </a:prstGeom>
        </p:spPr>
      </p:pic>
      <p:sp>
        <p:nvSpPr>
          <p:cNvPr id="66" name="TextBox 65">
            <a:hlinkClick r:id="rId6" action="ppaction://hlinksldjump"/>
            <a:extLst>
              <a:ext uri="{FF2B5EF4-FFF2-40B4-BE49-F238E27FC236}">
                <a16:creationId xmlns="" xmlns:a16="http://schemas.microsoft.com/office/drawing/2014/main" id="{02127D55-D2F8-4534-844D-B5A6DF7AA8B3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hlinkClick r:id="rId7" action="ppaction://hlinksldjump"/>
            <a:extLst>
              <a:ext uri="{FF2B5EF4-FFF2-40B4-BE49-F238E27FC236}">
                <a16:creationId xmlns="" xmlns:a16="http://schemas.microsoft.com/office/drawing/2014/main" id="{BDD55EFA-4CEA-440C-B13C-8CFF03061A9A}"/>
              </a:ext>
            </a:extLst>
          </p:cNvPr>
          <p:cNvSpPr txBox="1"/>
          <p:nvPr/>
        </p:nvSpPr>
        <p:spPr>
          <a:xfrm>
            <a:off x="5826664" y="23380"/>
            <a:ext cx="74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hlinkClick r:id="rId8" action="ppaction://hlinksldjump"/>
            <a:extLst>
              <a:ext uri="{FF2B5EF4-FFF2-40B4-BE49-F238E27FC236}">
                <a16:creationId xmlns="" xmlns:a16="http://schemas.microsoft.com/office/drawing/2014/main" id="{EB815563-1550-49B1-9475-1D6A61750C77}"/>
              </a:ext>
            </a:extLst>
          </p:cNvPr>
          <p:cNvSpPr txBox="1"/>
          <p:nvPr/>
        </p:nvSpPr>
        <p:spPr>
          <a:xfrm>
            <a:off x="6666702" y="1557"/>
            <a:ext cx="77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hlinkClick r:id="rId9" action="ppaction://hlinksldjump"/>
            <a:extLst>
              <a:ext uri="{FF2B5EF4-FFF2-40B4-BE49-F238E27FC236}">
                <a16:creationId xmlns="" xmlns:a16="http://schemas.microsoft.com/office/drawing/2014/main" id="{F9F5A16C-0B19-4837-A626-E12FE9F4E520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44A2FDF1-F7DC-4B12-93AB-EB240769F195}"/>
              </a:ext>
            </a:extLst>
          </p:cNvPr>
          <p:cNvGrpSpPr/>
          <p:nvPr/>
        </p:nvGrpSpPr>
        <p:grpSpPr>
          <a:xfrm>
            <a:off x="6430070" y="2440380"/>
            <a:ext cx="1238316" cy="2542749"/>
            <a:chOff x="7410451" y="2511425"/>
            <a:chExt cx="1217613" cy="3719513"/>
          </a:xfrm>
          <a:solidFill>
            <a:schemeClr val="accent2">
              <a:lumMod val="75000"/>
            </a:schemeClr>
          </a:solidFill>
        </p:grpSpPr>
        <p:sp>
          <p:nvSpPr>
            <p:cNvPr id="72" name="Freeform 581">
              <a:extLst>
                <a:ext uri="{FF2B5EF4-FFF2-40B4-BE49-F238E27FC236}">
                  <a16:creationId xmlns="" xmlns:a16="http://schemas.microsoft.com/office/drawing/2014/main" id="{AE4794D2-9D1F-4E95-8E1E-F418AE096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6" y="2511425"/>
              <a:ext cx="1055688" cy="3719513"/>
            </a:xfrm>
            <a:custGeom>
              <a:avLst/>
              <a:gdLst>
                <a:gd name="T0" fmla="*/ 0 w 2662"/>
                <a:gd name="T1" fmla="*/ 0 h 9375"/>
                <a:gd name="T2" fmla="*/ 0 w 2662"/>
                <a:gd name="T3" fmla="*/ 8738 h 9375"/>
                <a:gd name="T4" fmla="*/ 1331 w 2662"/>
                <a:gd name="T5" fmla="*/ 9375 h 9375"/>
                <a:gd name="T6" fmla="*/ 2662 w 2662"/>
                <a:gd name="T7" fmla="*/ 8738 h 9375"/>
                <a:gd name="T8" fmla="*/ 2662 w 2662"/>
                <a:gd name="T9" fmla="*/ 0 h 9375"/>
                <a:gd name="T10" fmla="*/ 0 w 2662"/>
                <a:gd name="T11" fmla="*/ 0 h 9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2" h="9375">
                  <a:moveTo>
                    <a:pt x="0" y="0"/>
                  </a:moveTo>
                  <a:lnTo>
                    <a:pt x="0" y="8738"/>
                  </a:lnTo>
                  <a:lnTo>
                    <a:pt x="1331" y="9375"/>
                  </a:lnTo>
                  <a:lnTo>
                    <a:pt x="2662" y="8738"/>
                  </a:lnTo>
                  <a:lnTo>
                    <a:pt x="26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762">
              <a:extLst>
                <a:ext uri="{FF2B5EF4-FFF2-40B4-BE49-F238E27FC236}">
                  <a16:creationId xmlns="" xmlns:a16="http://schemas.microsoft.com/office/drawing/2014/main" id="{D6570E06-5652-4E7F-8F65-3F296BDEF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1" y="2647362"/>
              <a:ext cx="1162050" cy="674447"/>
            </a:xfrm>
            <a:custGeom>
              <a:avLst/>
              <a:gdLst>
                <a:gd name="T0" fmla="*/ 2400 w 2929"/>
                <a:gd name="T1" fmla="*/ 0 h 1457"/>
                <a:gd name="T2" fmla="*/ 1928 w 2929"/>
                <a:gd name="T3" fmla="*/ 2 h 1457"/>
                <a:gd name="T4" fmla="*/ 978 w 2929"/>
                <a:gd name="T5" fmla="*/ 14 h 1457"/>
                <a:gd name="T6" fmla="*/ 815 w 2929"/>
                <a:gd name="T7" fmla="*/ 15 h 1457"/>
                <a:gd name="T8" fmla="*/ 737 w 2929"/>
                <a:gd name="T9" fmla="*/ 14 h 1457"/>
                <a:gd name="T10" fmla="*/ 597 w 2929"/>
                <a:gd name="T11" fmla="*/ 17 h 1457"/>
                <a:gd name="T12" fmla="*/ 476 w 2929"/>
                <a:gd name="T13" fmla="*/ 27 h 1457"/>
                <a:gd name="T14" fmla="*/ 372 w 2929"/>
                <a:gd name="T15" fmla="*/ 41 h 1457"/>
                <a:gd name="T16" fmla="*/ 285 w 2929"/>
                <a:gd name="T17" fmla="*/ 60 h 1457"/>
                <a:gd name="T18" fmla="*/ 212 w 2929"/>
                <a:gd name="T19" fmla="*/ 83 h 1457"/>
                <a:gd name="T20" fmla="*/ 153 w 2929"/>
                <a:gd name="T21" fmla="*/ 108 h 1457"/>
                <a:gd name="T22" fmla="*/ 105 w 2929"/>
                <a:gd name="T23" fmla="*/ 134 h 1457"/>
                <a:gd name="T24" fmla="*/ 70 w 2929"/>
                <a:gd name="T25" fmla="*/ 161 h 1457"/>
                <a:gd name="T26" fmla="*/ 43 w 2929"/>
                <a:gd name="T27" fmla="*/ 187 h 1457"/>
                <a:gd name="T28" fmla="*/ 16 w 2929"/>
                <a:gd name="T29" fmla="*/ 226 h 1457"/>
                <a:gd name="T30" fmla="*/ 0 w 2929"/>
                <a:gd name="T31" fmla="*/ 285 h 1457"/>
                <a:gd name="T32" fmla="*/ 1 w 2929"/>
                <a:gd name="T33" fmla="*/ 294 h 1457"/>
                <a:gd name="T34" fmla="*/ 1 w 2929"/>
                <a:gd name="T35" fmla="*/ 1437 h 1457"/>
                <a:gd name="T36" fmla="*/ 2 w 2929"/>
                <a:gd name="T37" fmla="*/ 1447 h 1457"/>
                <a:gd name="T38" fmla="*/ 3 w 2929"/>
                <a:gd name="T39" fmla="*/ 1457 h 1457"/>
                <a:gd name="T40" fmla="*/ 8 w 2929"/>
                <a:gd name="T41" fmla="*/ 1426 h 1457"/>
                <a:gd name="T42" fmla="*/ 31 w 2929"/>
                <a:gd name="T43" fmla="*/ 1375 h 1457"/>
                <a:gd name="T44" fmla="*/ 66 w 2929"/>
                <a:gd name="T45" fmla="*/ 1331 h 1457"/>
                <a:gd name="T46" fmla="*/ 113 w 2929"/>
                <a:gd name="T47" fmla="*/ 1295 h 1457"/>
                <a:gd name="T48" fmla="*/ 169 w 2929"/>
                <a:gd name="T49" fmla="*/ 1265 h 1457"/>
                <a:gd name="T50" fmla="*/ 232 w 2929"/>
                <a:gd name="T51" fmla="*/ 1240 h 1457"/>
                <a:gd name="T52" fmla="*/ 335 w 2929"/>
                <a:gd name="T53" fmla="*/ 1213 h 1457"/>
                <a:gd name="T54" fmla="*/ 407 w 2929"/>
                <a:gd name="T55" fmla="*/ 1201 h 1457"/>
                <a:gd name="T56" fmla="*/ 506 w 2929"/>
                <a:gd name="T57" fmla="*/ 1190 h 1457"/>
                <a:gd name="T58" fmla="*/ 685 w 2929"/>
                <a:gd name="T59" fmla="*/ 1183 h 1457"/>
                <a:gd name="T60" fmla="*/ 753 w 2929"/>
                <a:gd name="T61" fmla="*/ 1183 h 1457"/>
                <a:gd name="T62" fmla="*/ 1344 w 2929"/>
                <a:gd name="T63" fmla="*/ 1183 h 1457"/>
                <a:gd name="T64" fmla="*/ 2400 w 2929"/>
                <a:gd name="T65" fmla="*/ 1184 h 1457"/>
                <a:gd name="T66" fmla="*/ 2929 w 2929"/>
                <a:gd name="T67" fmla="*/ 564 h 1457"/>
                <a:gd name="T68" fmla="*/ 2400 w 2929"/>
                <a:gd name="T69" fmla="*/ 0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9" h="1457">
                  <a:moveTo>
                    <a:pt x="2400" y="0"/>
                  </a:moveTo>
                  <a:lnTo>
                    <a:pt x="1928" y="2"/>
                  </a:lnTo>
                  <a:lnTo>
                    <a:pt x="978" y="14"/>
                  </a:lnTo>
                  <a:lnTo>
                    <a:pt x="815" y="15"/>
                  </a:lnTo>
                  <a:lnTo>
                    <a:pt x="737" y="14"/>
                  </a:lnTo>
                  <a:lnTo>
                    <a:pt x="597" y="17"/>
                  </a:lnTo>
                  <a:lnTo>
                    <a:pt x="476" y="27"/>
                  </a:lnTo>
                  <a:lnTo>
                    <a:pt x="372" y="41"/>
                  </a:lnTo>
                  <a:lnTo>
                    <a:pt x="285" y="60"/>
                  </a:lnTo>
                  <a:lnTo>
                    <a:pt x="212" y="83"/>
                  </a:lnTo>
                  <a:lnTo>
                    <a:pt x="153" y="108"/>
                  </a:lnTo>
                  <a:lnTo>
                    <a:pt x="105" y="134"/>
                  </a:lnTo>
                  <a:lnTo>
                    <a:pt x="70" y="161"/>
                  </a:lnTo>
                  <a:lnTo>
                    <a:pt x="43" y="187"/>
                  </a:lnTo>
                  <a:lnTo>
                    <a:pt x="16" y="226"/>
                  </a:lnTo>
                  <a:lnTo>
                    <a:pt x="0" y="285"/>
                  </a:lnTo>
                  <a:lnTo>
                    <a:pt x="1" y="294"/>
                  </a:lnTo>
                  <a:lnTo>
                    <a:pt x="1" y="1437"/>
                  </a:lnTo>
                  <a:lnTo>
                    <a:pt x="2" y="1447"/>
                  </a:lnTo>
                  <a:lnTo>
                    <a:pt x="3" y="1457"/>
                  </a:lnTo>
                  <a:lnTo>
                    <a:pt x="8" y="1426"/>
                  </a:lnTo>
                  <a:lnTo>
                    <a:pt x="31" y="1375"/>
                  </a:lnTo>
                  <a:lnTo>
                    <a:pt x="66" y="1331"/>
                  </a:lnTo>
                  <a:lnTo>
                    <a:pt x="113" y="1295"/>
                  </a:lnTo>
                  <a:lnTo>
                    <a:pt x="169" y="1265"/>
                  </a:lnTo>
                  <a:lnTo>
                    <a:pt x="232" y="1240"/>
                  </a:lnTo>
                  <a:lnTo>
                    <a:pt x="335" y="1213"/>
                  </a:lnTo>
                  <a:lnTo>
                    <a:pt x="407" y="1201"/>
                  </a:lnTo>
                  <a:lnTo>
                    <a:pt x="506" y="1190"/>
                  </a:lnTo>
                  <a:lnTo>
                    <a:pt x="685" y="1183"/>
                  </a:lnTo>
                  <a:lnTo>
                    <a:pt x="753" y="1183"/>
                  </a:lnTo>
                  <a:lnTo>
                    <a:pt x="1344" y="1183"/>
                  </a:lnTo>
                  <a:lnTo>
                    <a:pt x="2400" y="1184"/>
                  </a:lnTo>
                  <a:lnTo>
                    <a:pt x="2929" y="56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78" name="Freeform 761">
            <a:extLst>
              <a:ext uri="{FF2B5EF4-FFF2-40B4-BE49-F238E27FC236}">
                <a16:creationId xmlns="" xmlns:a16="http://schemas.microsoft.com/office/drawing/2014/main" id="{505276C8-4CFA-4A98-9660-01AC146B5807}"/>
              </a:ext>
            </a:extLst>
          </p:cNvPr>
          <p:cNvSpPr>
            <a:spLocks/>
          </p:cNvSpPr>
          <p:nvPr/>
        </p:nvSpPr>
        <p:spPr bwMode="auto">
          <a:xfrm>
            <a:off x="6430071" y="2908164"/>
            <a:ext cx="164678" cy="191405"/>
          </a:xfrm>
          <a:custGeom>
            <a:avLst/>
            <a:gdLst>
              <a:gd name="T0" fmla="*/ 0 w 404"/>
              <a:gd name="T1" fmla="*/ 256 h 565"/>
              <a:gd name="T2" fmla="*/ 4 w 404"/>
              <a:gd name="T3" fmla="*/ 278 h 565"/>
              <a:gd name="T4" fmla="*/ 17 w 404"/>
              <a:gd name="T5" fmla="*/ 322 h 565"/>
              <a:gd name="T6" fmla="*/ 38 w 404"/>
              <a:gd name="T7" fmla="*/ 361 h 565"/>
              <a:gd name="T8" fmla="*/ 63 w 404"/>
              <a:gd name="T9" fmla="*/ 396 h 565"/>
              <a:gd name="T10" fmla="*/ 109 w 404"/>
              <a:gd name="T11" fmla="*/ 440 h 565"/>
              <a:gd name="T12" fmla="*/ 179 w 404"/>
              <a:gd name="T13" fmla="*/ 488 h 565"/>
              <a:gd name="T14" fmla="*/ 252 w 404"/>
              <a:gd name="T15" fmla="*/ 521 h 565"/>
              <a:gd name="T16" fmla="*/ 318 w 404"/>
              <a:gd name="T17" fmla="*/ 545 h 565"/>
              <a:gd name="T18" fmla="*/ 393 w 404"/>
              <a:gd name="T19" fmla="*/ 562 h 565"/>
              <a:gd name="T20" fmla="*/ 404 w 404"/>
              <a:gd name="T21" fmla="*/ 565 h 565"/>
              <a:gd name="T22" fmla="*/ 404 w 404"/>
              <a:gd name="T23" fmla="*/ 0 h 565"/>
              <a:gd name="T24" fmla="*/ 332 w 404"/>
              <a:gd name="T25" fmla="*/ 12 h 565"/>
              <a:gd name="T26" fmla="*/ 229 w 404"/>
              <a:gd name="T27" fmla="*/ 39 h 565"/>
              <a:gd name="T28" fmla="*/ 166 w 404"/>
              <a:gd name="T29" fmla="*/ 64 h 565"/>
              <a:gd name="T30" fmla="*/ 110 w 404"/>
              <a:gd name="T31" fmla="*/ 94 h 565"/>
              <a:gd name="T32" fmla="*/ 63 w 404"/>
              <a:gd name="T33" fmla="*/ 130 h 565"/>
              <a:gd name="T34" fmla="*/ 28 w 404"/>
              <a:gd name="T35" fmla="*/ 174 h 565"/>
              <a:gd name="T36" fmla="*/ 5 w 404"/>
              <a:gd name="T37" fmla="*/ 225 h 565"/>
              <a:gd name="T38" fmla="*/ 0 w 404"/>
              <a:gd name="T39" fmla="*/ 256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4" h="565">
                <a:moveTo>
                  <a:pt x="0" y="256"/>
                </a:moveTo>
                <a:lnTo>
                  <a:pt x="4" y="278"/>
                </a:lnTo>
                <a:lnTo>
                  <a:pt x="17" y="322"/>
                </a:lnTo>
                <a:lnTo>
                  <a:pt x="38" y="361"/>
                </a:lnTo>
                <a:lnTo>
                  <a:pt x="63" y="396"/>
                </a:lnTo>
                <a:lnTo>
                  <a:pt x="109" y="440"/>
                </a:lnTo>
                <a:lnTo>
                  <a:pt x="179" y="488"/>
                </a:lnTo>
                <a:lnTo>
                  <a:pt x="252" y="521"/>
                </a:lnTo>
                <a:lnTo>
                  <a:pt x="318" y="545"/>
                </a:lnTo>
                <a:lnTo>
                  <a:pt x="393" y="562"/>
                </a:lnTo>
                <a:lnTo>
                  <a:pt x="404" y="565"/>
                </a:lnTo>
                <a:lnTo>
                  <a:pt x="404" y="0"/>
                </a:lnTo>
                <a:lnTo>
                  <a:pt x="332" y="12"/>
                </a:lnTo>
                <a:lnTo>
                  <a:pt x="229" y="39"/>
                </a:lnTo>
                <a:lnTo>
                  <a:pt x="166" y="64"/>
                </a:lnTo>
                <a:lnTo>
                  <a:pt x="110" y="94"/>
                </a:lnTo>
                <a:lnTo>
                  <a:pt x="63" y="130"/>
                </a:lnTo>
                <a:lnTo>
                  <a:pt x="28" y="174"/>
                </a:lnTo>
                <a:lnTo>
                  <a:pt x="5" y="225"/>
                </a:lnTo>
                <a:lnTo>
                  <a:pt x="0" y="25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9" name="Freeform 402">
            <a:extLst>
              <a:ext uri="{FF2B5EF4-FFF2-40B4-BE49-F238E27FC236}">
                <a16:creationId xmlns="" xmlns:a16="http://schemas.microsoft.com/office/drawing/2014/main" id="{62E0FCEC-7C3D-4279-B7B6-CA90C171AF92}"/>
              </a:ext>
            </a:extLst>
          </p:cNvPr>
          <p:cNvSpPr>
            <a:spLocks/>
          </p:cNvSpPr>
          <p:nvPr/>
        </p:nvSpPr>
        <p:spPr bwMode="auto">
          <a:xfrm>
            <a:off x="5052101" y="2736309"/>
            <a:ext cx="1075252" cy="2306163"/>
          </a:xfrm>
          <a:custGeom>
            <a:avLst/>
            <a:gdLst>
              <a:gd name="T0" fmla="*/ 0 w 2661"/>
              <a:gd name="T1" fmla="*/ 0 h 8501"/>
              <a:gd name="T2" fmla="*/ 0 w 2661"/>
              <a:gd name="T3" fmla="*/ 7864 h 8501"/>
              <a:gd name="T4" fmla="*/ 1331 w 2661"/>
              <a:gd name="T5" fmla="*/ 8501 h 8501"/>
              <a:gd name="T6" fmla="*/ 2661 w 2661"/>
              <a:gd name="T7" fmla="*/ 7864 h 8501"/>
              <a:gd name="T8" fmla="*/ 2661 w 2661"/>
              <a:gd name="T9" fmla="*/ 0 h 8501"/>
              <a:gd name="T10" fmla="*/ 0 w 2661"/>
              <a:gd name="T11" fmla="*/ 0 h 8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1" h="8501">
                <a:moveTo>
                  <a:pt x="0" y="0"/>
                </a:moveTo>
                <a:lnTo>
                  <a:pt x="0" y="7864"/>
                </a:lnTo>
                <a:lnTo>
                  <a:pt x="1331" y="8501"/>
                </a:lnTo>
                <a:lnTo>
                  <a:pt x="2661" y="7864"/>
                </a:lnTo>
                <a:lnTo>
                  <a:pt x="2661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99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0" name="Freeform 767">
            <a:extLst>
              <a:ext uri="{FF2B5EF4-FFF2-40B4-BE49-F238E27FC236}">
                <a16:creationId xmlns="" xmlns:a16="http://schemas.microsoft.com/office/drawing/2014/main" id="{6F076B01-7801-4281-B6C8-94D5EA1851D2}"/>
              </a:ext>
            </a:extLst>
          </p:cNvPr>
          <p:cNvSpPr>
            <a:spLocks/>
          </p:cNvSpPr>
          <p:nvPr/>
        </p:nvSpPr>
        <p:spPr bwMode="auto">
          <a:xfrm>
            <a:off x="4887423" y="2831333"/>
            <a:ext cx="1183423" cy="495482"/>
          </a:xfrm>
          <a:custGeom>
            <a:avLst/>
            <a:gdLst>
              <a:gd name="T0" fmla="*/ 2400 w 2929"/>
              <a:gd name="T1" fmla="*/ 0 h 1457"/>
              <a:gd name="T2" fmla="*/ 1929 w 2929"/>
              <a:gd name="T3" fmla="*/ 2 h 1457"/>
              <a:gd name="T4" fmla="*/ 979 w 2929"/>
              <a:gd name="T5" fmla="*/ 14 h 1457"/>
              <a:gd name="T6" fmla="*/ 815 w 2929"/>
              <a:gd name="T7" fmla="*/ 15 h 1457"/>
              <a:gd name="T8" fmla="*/ 737 w 2929"/>
              <a:gd name="T9" fmla="*/ 14 h 1457"/>
              <a:gd name="T10" fmla="*/ 597 w 2929"/>
              <a:gd name="T11" fmla="*/ 17 h 1457"/>
              <a:gd name="T12" fmla="*/ 476 w 2929"/>
              <a:gd name="T13" fmla="*/ 27 h 1457"/>
              <a:gd name="T14" fmla="*/ 372 w 2929"/>
              <a:gd name="T15" fmla="*/ 41 h 1457"/>
              <a:gd name="T16" fmla="*/ 285 w 2929"/>
              <a:gd name="T17" fmla="*/ 60 h 1457"/>
              <a:gd name="T18" fmla="*/ 213 w 2929"/>
              <a:gd name="T19" fmla="*/ 83 h 1457"/>
              <a:gd name="T20" fmla="*/ 154 w 2929"/>
              <a:gd name="T21" fmla="*/ 108 h 1457"/>
              <a:gd name="T22" fmla="*/ 107 w 2929"/>
              <a:gd name="T23" fmla="*/ 134 h 1457"/>
              <a:gd name="T24" fmla="*/ 71 w 2929"/>
              <a:gd name="T25" fmla="*/ 161 h 1457"/>
              <a:gd name="T26" fmla="*/ 44 w 2929"/>
              <a:gd name="T27" fmla="*/ 188 h 1457"/>
              <a:gd name="T28" fmla="*/ 17 w 2929"/>
              <a:gd name="T29" fmla="*/ 226 h 1457"/>
              <a:gd name="T30" fmla="*/ 0 w 2929"/>
              <a:gd name="T31" fmla="*/ 285 h 1457"/>
              <a:gd name="T32" fmla="*/ 1 w 2929"/>
              <a:gd name="T33" fmla="*/ 294 h 1457"/>
              <a:gd name="T34" fmla="*/ 1 w 2929"/>
              <a:gd name="T35" fmla="*/ 1437 h 1457"/>
              <a:gd name="T36" fmla="*/ 2 w 2929"/>
              <a:gd name="T37" fmla="*/ 1447 h 1457"/>
              <a:gd name="T38" fmla="*/ 3 w 2929"/>
              <a:gd name="T39" fmla="*/ 1457 h 1457"/>
              <a:gd name="T40" fmla="*/ 8 w 2929"/>
              <a:gd name="T41" fmla="*/ 1427 h 1457"/>
              <a:gd name="T42" fmla="*/ 31 w 2929"/>
              <a:gd name="T43" fmla="*/ 1375 h 1457"/>
              <a:gd name="T44" fmla="*/ 67 w 2929"/>
              <a:gd name="T45" fmla="*/ 1331 h 1457"/>
              <a:gd name="T46" fmla="*/ 113 w 2929"/>
              <a:gd name="T47" fmla="*/ 1294 h 1457"/>
              <a:gd name="T48" fmla="*/ 169 w 2929"/>
              <a:gd name="T49" fmla="*/ 1264 h 1457"/>
              <a:gd name="T50" fmla="*/ 232 w 2929"/>
              <a:gd name="T51" fmla="*/ 1240 h 1457"/>
              <a:gd name="T52" fmla="*/ 335 w 2929"/>
              <a:gd name="T53" fmla="*/ 1213 h 1457"/>
              <a:gd name="T54" fmla="*/ 408 w 2929"/>
              <a:gd name="T55" fmla="*/ 1202 h 1457"/>
              <a:gd name="T56" fmla="*/ 506 w 2929"/>
              <a:gd name="T57" fmla="*/ 1190 h 1457"/>
              <a:gd name="T58" fmla="*/ 686 w 2929"/>
              <a:gd name="T59" fmla="*/ 1183 h 1457"/>
              <a:gd name="T60" fmla="*/ 754 w 2929"/>
              <a:gd name="T61" fmla="*/ 1183 h 1457"/>
              <a:gd name="T62" fmla="*/ 1345 w 2929"/>
              <a:gd name="T63" fmla="*/ 1183 h 1457"/>
              <a:gd name="T64" fmla="*/ 2400 w 2929"/>
              <a:gd name="T65" fmla="*/ 1184 h 1457"/>
              <a:gd name="T66" fmla="*/ 2929 w 2929"/>
              <a:gd name="T67" fmla="*/ 564 h 1457"/>
              <a:gd name="T68" fmla="*/ 2400 w 2929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29" h="1457">
                <a:moveTo>
                  <a:pt x="2400" y="0"/>
                </a:moveTo>
                <a:lnTo>
                  <a:pt x="1929" y="2"/>
                </a:lnTo>
                <a:lnTo>
                  <a:pt x="979" y="14"/>
                </a:lnTo>
                <a:lnTo>
                  <a:pt x="815" y="15"/>
                </a:lnTo>
                <a:lnTo>
                  <a:pt x="737" y="14"/>
                </a:lnTo>
                <a:lnTo>
                  <a:pt x="597" y="17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3" y="83"/>
                </a:lnTo>
                <a:lnTo>
                  <a:pt x="154" y="108"/>
                </a:lnTo>
                <a:lnTo>
                  <a:pt x="107" y="134"/>
                </a:lnTo>
                <a:lnTo>
                  <a:pt x="71" y="161"/>
                </a:lnTo>
                <a:lnTo>
                  <a:pt x="44" y="188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7"/>
                </a:lnTo>
                <a:lnTo>
                  <a:pt x="2" y="1447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7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5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3"/>
                </a:lnTo>
                <a:lnTo>
                  <a:pt x="2400" y="1184"/>
                </a:lnTo>
                <a:lnTo>
                  <a:pt x="2929" y="564"/>
                </a:lnTo>
                <a:lnTo>
                  <a:pt x="2400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1" name="Freeform 760">
            <a:extLst>
              <a:ext uri="{FF2B5EF4-FFF2-40B4-BE49-F238E27FC236}">
                <a16:creationId xmlns="" xmlns:a16="http://schemas.microsoft.com/office/drawing/2014/main" id="{DB48EC48-4AC4-4CCD-8FE3-FEB35C452E31}"/>
              </a:ext>
            </a:extLst>
          </p:cNvPr>
          <p:cNvSpPr>
            <a:spLocks/>
          </p:cNvSpPr>
          <p:nvPr/>
        </p:nvSpPr>
        <p:spPr bwMode="auto">
          <a:xfrm>
            <a:off x="4889038" y="3239936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8 w 405"/>
              <a:gd name="T5" fmla="*/ 321 h 564"/>
              <a:gd name="T6" fmla="*/ 39 w 405"/>
              <a:gd name="T7" fmla="*/ 359 h 564"/>
              <a:gd name="T8" fmla="*/ 64 w 405"/>
              <a:gd name="T9" fmla="*/ 395 h 564"/>
              <a:gd name="T10" fmla="*/ 109 w 405"/>
              <a:gd name="T11" fmla="*/ 439 h 564"/>
              <a:gd name="T12" fmla="*/ 180 w 405"/>
              <a:gd name="T13" fmla="*/ 486 h 564"/>
              <a:gd name="T14" fmla="*/ 252 w 405"/>
              <a:gd name="T15" fmla="*/ 520 h 564"/>
              <a:gd name="T16" fmla="*/ 319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2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4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19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2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rgbClr val="66003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3" name="Freeform 224">
            <a:extLst>
              <a:ext uri="{FF2B5EF4-FFF2-40B4-BE49-F238E27FC236}">
                <a16:creationId xmlns="" xmlns:a16="http://schemas.microsoft.com/office/drawing/2014/main" id="{13ED2B7F-A4F6-4E7C-810D-E829EDE62C47}"/>
              </a:ext>
            </a:extLst>
          </p:cNvPr>
          <p:cNvSpPr>
            <a:spLocks/>
          </p:cNvSpPr>
          <p:nvPr/>
        </p:nvSpPr>
        <p:spPr bwMode="auto">
          <a:xfrm>
            <a:off x="3509454" y="3033599"/>
            <a:ext cx="1075252" cy="2068492"/>
          </a:xfrm>
          <a:custGeom>
            <a:avLst/>
            <a:gdLst>
              <a:gd name="T0" fmla="*/ 0 w 2663"/>
              <a:gd name="T1" fmla="*/ 0 h 7627"/>
              <a:gd name="T2" fmla="*/ 0 w 2663"/>
              <a:gd name="T3" fmla="*/ 6990 h 7627"/>
              <a:gd name="T4" fmla="*/ 1332 w 2663"/>
              <a:gd name="T5" fmla="*/ 7627 h 7627"/>
              <a:gd name="T6" fmla="*/ 2663 w 2663"/>
              <a:gd name="T7" fmla="*/ 6990 h 7627"/>
              <a:gd name="T8" fmla="*/ 2663 w 2663"/>
              <a:gd name="T9" fmla="*/ 0 h 7627"/>
              <a:gd name="T10" fmla="*/ 0 w 2663"/>
              <a:gd name="T11" fmla="*/ 0 h 7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3" h="7627">
                <a:moveTo>
                  <a:pt x="0" y="0"/>
                </a:moveTo>
                <a:lnTo>
                  <a:pt x="0" y="6990"/>
                </a:lnTo>
                <a:lnTo>
                  <a:pt x="1332" y="7627"/>
                </a:lnTo>
                <a:lnTo>
                  <a:pt x="2663" y="6990"/>
                </a:lnTo>
                <a:lnTo>
                  <a:pt x="266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5" name="Freeform 771">
            <a:extLst>
              <a:ext uri="{FF2B5EF4-FFF2-40B4-BE49-F238E27FC236}">
                <a16:creationId xmlns="" xmlns:a16="http://schemas.microsoft.com/office/drawing/2014/main" id="{0B91A602-FFF0-4D08-B996-C83C6DB5F640}"/>
              </a:ext>
            </a:extLst>
          </p:cNvPr>
          <p:cNvSpPr>
            <a:spLocks/>
          </p:cNvSpPr>
          <p:nvPr/>
        </p:nvSpPr>
        <p:spPr bwMode="auto">
          <a:xfrm>
            <a:off x="3344776" y="3128623"/>
            <a:ext cx="1181808" cy="494123"/>
          </a:xfrm>
          <a:custGeom>
            <a:avLst/>
            <a:gdLst>
              <a:gd name="T0" fmla="*/ 2400 w 2930"/>
              <a:gd name="T1" fmla="*/ 0 h 1457"/>
              <a:gd name="T2" fmla="*/ 1928 w 2930"/>
              <a:gd name="T3" fmla="*/ 2 h 1457"/>
              <a:gd name="T4" fmla="*/ 980 w 2930"/>
              <a:gd name="T5" fmla="*/ 14 h 1457"/>
              <a:gd name="T6" fmla="*/ 816 w 2930"/>
              <a:gd name="T7" fmla="*/ 15 h 1457"/>
              <a:gd name="T8" fmla="*/ 737 w 2930"/>
              <a:gd name="T9" fmla="*/ 13 h 1457"/>
              <a:gd name="T10" fmla="*/ 597 w 2930"/>
              <a:gd name="T11" fmla="*/ 18 h 1457"/>
              <a:gd name="T12" fmla="*/ 476 w 2930"/>
              <a:gd name="T13" fmla="*/ 27 h 1457"/>
              <a:gd name="T14" fmla="*/ 372 w 2930"/>
              <a:gd name="T15" fmla="*/ 41 h 1457"/>
              <a:gd name="T16" fmla="*/ 285 w 2930"/>
              <a:gd name="T17" fmla="*/ 60 h 1457"/>
              <a:gd name="T18" fmla="*/ 212 w 2930"/>
              <a:gd name="T19" fmla="*/ 83 h 1457"/>
              <a:gd name="T20" fmla="*/ 153 w 2930"/>
              <a:gd name="T21" fmla="*/ 107 h 1457"/>
              <a:gd name="T22" fmla="*/ 107 w 2930"/>
              <a:gd name="T23" fmla="*/ 134 h 1457"/>
              <a:gd name="T24" fmla="*/ 70 w 2930"/>
              <a:gd name="T25" fmla="*/ 161 h 1457"/>
              <a:gd name="T26" fmla="*/ 43 w 2930"/>
              <a:gd name="T27" fmla="*/ 188 h 1457"/>
              <a:gd name="T28" fmla="*/ 16 w 2930"/>
              <a:gd name="T29" fmla="*/ 226 h 1457"/>
              <a:gd name="T30" fmla="*/ 0 w 2930"/>
              <a:gd name="T31" fmla="*/ 284 h 1457"/>
              <a:gd name="T32" fmla="*/ 1 w 2930"/>
              <a:gd name="T33" fmla="*/ 293 h 1457"/>
              <a:gd name="T34" fmla="*/ 1 w 2930"/>
              <a:gd name="T35" fmla="*/ 1437 h 1457"/>
              <a:gd name="T36" fmla="*/ 2 w 2930"/>
              <a:gd name="T37" fmla="*/ 1446 h 1457"/>
              <a:gd name="T38" fmla="*/ 3 w 2930"/>
              <a:gd name="T39" fmla="*/ 1457 h 1457"/>
              <a:gd name="T40" fmla="*/ 8 w 2930"/>
              <a:gd name="T41" fmla="*/ 1427 h 1457"/>
              <a:gd name="T42" fmla="*/ 31 w 2930"/>
              <a:gd name="T43" fmla="*/ 1375 h 1457"/>
              <a:gd name="T44" fmla="*/ 66 w 2930"/>
              <a:gd name="T45" fmla="*/ 1331 h 1457"/>
              <a:gd name="T46" fmla="*/ 113 w 2930"/>
              <a:gd name="T47" fmla="*/ 1294 h 1457"/>
              <a:gd name="T48" fmla="*/ 169 w 2930"/>
              <a:gd name="T49" fmla="*/ 1264 h 1457"/>
              <a:gd name="T50" fmla="*/ 232 w 2930"/>
              <a:gd name="T51" fmla="*/ 1240 h 1457"/>
              <a:gd name="T52" fmla="*/ 336 w 2930"/>
              <a:gd name="T53" fmla="*/ 1213 h 1457"/>
              <a:gd name="T54" fmla="*/ 408 w 2930"/>
              <a:gd name="T55" fmla="*/ 1202 h 1457"/>
              <a:gd name="T56" fmla="*/ 506 w 2930"/>
              <a:gd name="T57" fmla="*/ 1190 h 1457"/>
              <a:gd name="T58" fmla="*/ 685 w 2930"/>
              <a:gd name="T59" fmla="*/ 1183 h 1457"/>
              <a:gd name="T60" fmla="*/ 754 w 2930"/>
              <a:gd name="T61" fmla="*/ 1182 h 1457"/>
              <a:gd name="T62" fmla="*/ 1345 w 2930"/>
              <a:gd name="T63" fmla="*/ 1183 h 1457"/>
              <a:gd name="T64" fmla="*/ 2400 w 2930"/>
              <a:gd name="T65" fmla="*/ 1184 h 1457"/>
              <a:gd name="T66" fmla="*/ 2930 w 2930"/>
              <a:gd name="T67" fmla="*/ 564 h 1457"/>
              <a:gd name="T68" fmla="*/ 2400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0" y="0"/>
                </a:moveTo>
                <a:lnTo>
                  <a:pt x="1928" y="2"/>
                </a:lnTo>
                <a:lnTo>
                  <a:pt x="980" y="14"/>
                </a:lnTo>
                <a:lnTo>
                  <a:pt x="816" y="15"/>
                </a:lnTo>
                <a:lnTo>
                  <a:pt x="737" y="13"/>
                </a:lnTo>
                <a:lnTo>
                  <a:pt x="597" y="18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2" y="83"/>
                </a:lnTo>
                <a:lnTo>
                  <a:pt x="153" y="107"/>
                </a:lnTo>
                <a:lnTo>
                  <a:pt x="107" y="134"/>
                </a:lnTo>
                <a:lnTo>
                  <a:pt x="70" y="161"/>
                </a:lnTo>
                <a:lnTo>
                  <a:pt x="43" y="188"/>
                </a:lnTo>
                <a:lnTo>
                  <a:pt x="16" y="226"/>
                </a:lnTo>
                <a:lnTo>
                  <a:pt x="0" y="284"/>
                </a:lnTo>
                <a:lnTo>
                  <a:pt x="1" y="293"/>
                </a:lnTo>
                <a:lnTo>
                  <a:pt x="1" y="1437"/>
                </a:lnTo>
                <a:lnTo>
                  <a:pt x="2" y="1446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6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6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5" y="1183"/>
                </a:lnTo>
                <a:lnTo>
                  <a:pt x="754" y="1182"/>
                </a:lnTo>
                <a:lnTo>
                  <a:pt x="1345" y="1183"/>
                </a:lnTo>
                <a:lnTo>
                  <a:pt x="2400" y="1184"/>
                </a:lnTo>
                <a:lnTo>
                  <a:pt x="2930" y="564"/>
                </a:lnTo>
                <a:lnTo>
                  <a:pt x="240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" name="Freeform 759">
            <a:extLst>
              <a:ext uri="{FF2B5EF4-FFF2-40B4-BE49-F238E27FC236}">
                <a16:creationId xmlns="" xmlns:a16="http://schemas.microsoft.com/office/drawing/2014/main" id="{FADDA812-42C1-4CD1-9E47-4A1CDC73A0FF}"/>
              </a:ext>
            </a:extLst>
          </p:cNvPr>
          <p:cNvSpPr>
            <a:spLocks/>
          </p:cNvSpPr>
          <p:nvPr/>
        </p:nvSpPr>
        <p:spPr bwMode="auto">
          <a:xfrm>
            <a:off x="3346391" y="3535868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7 w 405"/>
              <a:gd name="T5" fmla="*/ 321 h 564"/>
              <a:gd name="T6" fmla="*/ 38 w 405"/>
              <a:gd name="T7" fmla="*/ 359 h 564"/>
              <a:gd name="T8" fmla="*/ 63 w 405"/>
              <a:gd name="T9" fmla="*/ 395 h 564"/>
              <a:gd name="T10" fmla="*/ 109 w 405"/>
              <a:gd name="T11" fmla="*/ 439 h 564"/>
              <a:gd name="T12" fmla="*/ 179 w 405"/>
              <a:gd name="T13" fmla="*/ 486 h 564"/>
              <a:gd name="T14" fmla="*/ 252 w 405"/>
              <a:gd name="T15" fmla="*/ 520 h 564"/>
              <a:gd name="T16" fmla="*/ 318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3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3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7" y="321"/>
                </a:lnTo>
                <a:lnTo>
                  <a:pt x="38" y="359"/>
                </a:lnTo>
                <a:lnTo>
                  <a:pt x="63" y="395"/>
                </a:lnTo>
                <a:lnTo>
                  <a:pt x="109" y="439"/>
                </a:lnTo>
                <a:lnTo>
                  <a:pt x="179" y="486"/>
                </a:lnTo>
                <a:lnTo>
                  <a:pt x="252" y="520"/>
                </a:lnTo>
                <a:lnTo>
                  <a:pt x="318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3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3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6" name="Freeform 47">
            <a:extLst>
              <a:ext uri="{FF2B5EF4-FFF2-40B4-BE49-F238E27FC236}">
                <a16:creationId xmlns="" xmlns:a16="http://schemas.microsoft.com/office/drawing/2014/main" id="{84A16C63-72EF-4B77-B8A1-B7B03058B13A}"/>
              </a:ext>
            </a:extLst>
          </p:cNvPr>
          <p:cNvSpPr>
            <a:spLocks/>
          </p:cNvSpPr>
          <p:nvPr/>
        </p:nvSpPr>
        <p:spPr bwMode="auto">
          <a:xfrm>
            <a:off x="1968421" y="3329532"/>
            <a:ext cx="1073638" cy="1831907"/>
          </a:xfrm>
          <a:custGeom>
            <a:avLst/>
            <a:gdLst>
              <a:gd name="T0" fmla="*/ 2662 w 2662"/>
              <a:gd name="T1" fmla="*/ 6116 h 6753"/>
              <a:gd name="T2" fmla="*/ 1331 w 2662"/>
              <a:gd name="T3" fmla="*/ 6753 h 6753"/>
              <a:gd name="T4" fmla="*/ 0 w 2662"/>
              <a:gd name="T5" fmla="*/ 6116 h 6753"/>
              <a:gd name="T6" fmla="*/ 0 w 2662"/>
              <a:gd name="T7" fmla="*/ 0 h 6753"/>
              <a:gd name="T8" fmla="*/ 2662 w 2662"/>
              <a:gd name="T9" fmla="*/ 0 h 6753"/>
              <a:gd name="T10" fmla="*/ 2662 w 2662"/>
              <a:gd name="T11" fmla="*/ 6116 h 6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2" h="6753">
                <a:moveTo>
                  <a:pt x="2662" y="6116"/>
                </a:moveTo>
                <a:lnTo>
                  <a:pt x="1331" y="6753"/>
                </a:lnTo>
                <a:lnTo>
                  <a:pt x="0" y="6116"/>
                </a:lnTo>
                <a:lnTo>
                  <a:pt x="0" y="0"/>
                </a:lnTo>
                <a:lnTo>
                  <a:pt x="2662" y="0"/>
                </a:lnTo>
                <a:lnTo>
                  <a:pt x="2662" y="611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7" name="Freeform 758">
            <a:extLst>
              <a:ext uri="{FF2B5EF4-FFF2-40B4-BE49-F238E27FC236}">
                <a16:creationId xmlns="" xmlns:a16="http://schemas.microsoft.com/office/drawing/2014/main" id="{CF1EAC0B-EA1D-4D5C-9015-C6152C8CEECD}"/>
              </a:ext>
            </a:extLst>
          </p:cNvPr>
          <p:cNvSpPr>
            <a:spLocks/>
          </p:cNvSpPr>
          <p:nvPr/>
        </p:nvSpPr>
        <p:spPr bwMode="auto">
          <a:xfrm>
            <a:off x="1803743" y="3833157"/>
            <a:ext cx="164678" cy="191405"/>
          </a:xfrm>
          <a:custGeom>
            <a:avLst/>
            <a:gdLst>
              <a:gd name="T0" fmla="*/ 0 w 406"/>
              <a:gd name="T1" fmla="*/ 254 h 563"/>
              <a:gd name="T2" fmla="*/ 5 w 406"/>
              <a:gd name="T3" fmla="*/ 278 h 563"/>
              <a:gd name="T4" fmla="*/ 18 w 406"/>
              <a:gd name="T5" fmla="*/ 321 h 563"/>
              <a:gd name="T6" fmla="*/ 39 w 406"/>
              <a:gd name="T7" fmla="*/ 359 h 563"/>
              <a:gd name="T8" fmla="*/ 64 w 406"/>
              <a:gd name="T9" fmla="*/ 395 h 563"/>
              <a:gd name="T10" fmla="*/ 109 w 406"/>
              <a:gd name="T11" fmla="*/ 439 h 563"/>
              <a:gd name="T12" fmla="*/ 180 w 406"/>
              <a:gd name="T13" fmla="*/ 486 h 563"/>
              <a:gd name="T14" fmla="*/ 252 w 406"/>
              <a:gd name="T15" fmla="*/ 520 h 563"/>
              <a:gd name="T16" fmla="*/ 320 w 406"/>
              <a:gd name="T17" fmla="*/ 543 h 563"/>
              <a:gd name="T18" fmla="*/ 394 w 406"/>
              <a:gd name="T19" fmla="*/ 562 h 563"/>
              <a:gd name="T20" fmla="*/ 406 w 406"/>
              <a:gd name="T21" fmla="*/ 563 h 563"/>
              <a:gd name="T22" fmla="*/ 406 w 406"/>
              <a:gd name="T23" fmla="*/ 0 h 563"/>
              <a:gd name="T24" fmla="*/ 333 w 406"/>
              <a:gd name="T25" fmla="*/ 11 h 563"/>
              <a:gd name="T26" fmla="*/ 230 w 406"/>
              <a:gd name="T27" fmla="*/ 38 h 563"/>
              <a:gd name="T28" fmla="*/ 166 w 406"/>
              <a:gd name="T29" fmla="*/ 62 h 563"/>
              <a:gd name="T30" fmla="*/ 110 w 406"/>
              <a:gd name="T31" fmla="*/ 92 h 563"/>
              <a:gd name="T32" fmla="*/ 64 w 406"/>
              <a:gd name="T33" fmla="*/ 128 h 563"/>
              <a:gd name="T34" fmla="*/ 28 w 406"/>
              <a:gd name="T35" fmla="*/ 173 h 563"/>
              <a:gd name="T36" fmla="*/ 6 w 406"/>
              <a:gd name="T37" fmla="*/ 225 h 563"/>
              <a:gd name="T38" fmla="*/ 0 w 406"/>
              <a:gd name="T39" fmla="*/ 254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6" h="563">
                <a:moveTo>
                  <a:pt x="0" y="254"/>
                </a:moveTo>
                <a:lnTo>
                  <a:pt x="5" y="278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20" y="543"/>
                </a:lnTo>
                <a:lnTo>
                  <a:pt x="394" y="562"/>
                </a:lnTo>
                <a:lnTo>
                  <a:pt x="406" y="563"/>
                </a:lnTo>
                <a:lnTo>
                  <a:pt x="406" y="0"/>
                </a:lnTo>
                <a:lnTo>
                  <a:pt x="333" y="11"/>
                </a:lnTo>
                <a:lnTo>
                  <a:pt x="230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8"/>
                </a:lnTo>
                <a:lnTo>
                  <a:pt x="28" y="173"/>
                </a:lnTo>
                <a:lnTo>
                  <a:pt x="6" y="225"/>
                </a:lnTo>
                <a:lnTo>
                  <a:pt x="0" y="254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8" name="Freeform 775">
            <a:extLst>
              <a:ext uri="{FF2B5EF4-FFF2-40B4-BE49-F238E27FC236}">
                <a16:creationId xmlns="" xmlns:a16="http://schemas.microsoft.com/office/drawing/2014/main" id="{4185880E-7880-4E71-A79E-05DCBCA1FB35}"/>
              </a:ext>
            </a:extLst>
          </p:cNvPr>
          <p:cNvSpPr>
            <a:spLocks/>
          </p:cNvSpPr>
          <p:nvPr/>
        </p:nvSpPr>
        <p:spPr bwMode="auto">
          <a:xfrm>
            <a:off x="1803742" y="3424554"/>
            <a:ext cx="1181808" cy="494123"/>
          </a:xfrm>
          <a:custGeom>
            <a:avLst/>
            <a:gdLst>
              <a:gd name="T0" fmla="*/ 2401 w 2930"/>
              <a:gd name="T1" fmla="*/ 0 h 1457"/>
              <a:gd name="T2" fmla="*/ 1929 w 2930"/>
              <a:gd name="T3" fmla="*/ 3 h 1457"/>
              <a:gd name="T4" fmla="*/ 980 w 2930"/>
              <a:gd name="T5" fmla="*/ 15 h 1457"/>
              <a:gd name="T6" fmla="*/ 816 w 2930"/>
              <a:gd name="T7" fmla="*/ 17 h 1457"/>
              <a:gd name="T8" fmla="*/ 737 w 2930"/>
              <a:gd name="T9" fmla="*/ 14 h 1457"/>
              <a:gd name="T10" fmla="*/ 598 w 2930"/>
              <a:gd name="T11" fmla="*/ 19 h 1457"/>
              <a:gd name="T12" fmla="*/ 476 w 2930"/>
              <a:gd name="T13" fmla="*/ 28 h 1457"/>
              <a:gd name="T14" fmla="*/ 373 w 2930"/>
              <a:gd name="T15" fmla="*/ 42 h 1457"/>
              <a:gd name="T16" fmla="*/ 285 w 2930"/>
              <a:gd name="T17" fmla="*/ 61 h 1457"/>
              <a:gd name="T18" fmla="*/ 213 w 2930"/>
              <a:gd name="T19" fmla="*/ 83 h 1457"/>
              <a:gd name="T20" fmla="*/ 154 w 2930"/>
              <a:gd name="T21" fmla="*/ 108 h 1457"/>
              <a:gd name="T22" fmla="*/ 107 w 2930"/>
              <a:gd name="T23" fmla="*/ 135 h 1457"/>
              <a:gd name="T24" fmla="*/ 71 w 2930"/>
              <a:gd name="T25" fmla="*/ 162 h 1457"/>
              <a:gd name="T26" fmla="*/ 44 w 2930"/>
              <a:gd name="T27" fmla="*/ 189 h 1457"/>
              <a:gd name="T28" fmla="*/ 17 w 2930"/>
              <a:gd name="T29" fmla="*/ 226 h 1457"/>
              <a:gd name="T30" fmla="*/ 0 w 2930"/>
              <a:gd name="T31" fmla="*/ 285 h 1457"/>
              <a:gd name="T32" fmla="*/ 1 w 2930"/>
              <a:gd name="T33" fmla="*/ 294 h 1457"/>
              <a:gd name="T34" fmla="*/ 1 w 2930"/>
              <a:gd name="T35" fmla="*/ 1438 h 1457"/>
              <a:gd name="T36" fmla="*/ 2 w 2930"/>
              <a:gd name="T37" fmla="*/ 1447 h 1457"/>
              <a:gd name="T38" fmla="*/ 3 w 2930"/>
              <a:gd name="T39" fmla="*/ 1457 h 1457"/>
              <a:gd name="T40" fmla="*/ 9 w 2930"/>
              <a:gd name="T41" fmla="*/ 1428 h 1457"/>
              <a:gd name="T42" fmla="*/ 31 w 2930"/>
              <a:gd name="T43" fmla="*/ 1376 h 1457"/>
              <a:gd name="T44" fmla="*/ 67 w 2930"/>
              <a:gd name="T45" fmla="*/ 1331 h 1457"/>
              <a:gd name="T46" fmla="*/ 113 w 2930"/>
              <a:gd name="T47" fmla="*/ 1295 h 1457"/>
              <a:gd name="T48" fmla="*/ 169 w 2930"/>
              <a:gd name="T49" fmla="*/ 1265 h 1457"/>
              <a:gd name="T50" fmla="*/ 233 w 2930"/>
              <a:gd name="T51" fmla="*/ 1241 h 1457"/>
              <a:gd name="T52" fmla="*/ 336 w 2930"/>
              <a:gd name="T53" fmla="*/ 1214 h 1457"/>
              <a:gd name="T54" fmla="*/ 409 w 2930"/>
              <a:gd name="T55" fmla="*/ 1203 h 1457"/>
              <a:gd name="T56" fmla="*/ 506 w 2930"/>
              <a:gd name="T57" fmla="*/ 1191 h 1457"/>
              <a:gd name="T58" fmla="*/ 686 w 2930"/>
              <a:gd name="T59" fmla="*/ 1183 h 1457"/>
              <a:gd name="T60" fmla="*/ 754 w 2930"/>
              <a:gd name="T61" fmla="*/ 1183 h 1457"/>
              <a:gd name="T62" fmla="*/ 1345 w 2930"/>
              <a:gd name="T63" fmla="*/ 1184 h 1457"/>
              <a:gd name="T64" fmla="*/ 2401 w 2930"/>
              <a:gd name="T65" fmla="*/ 1185 h 1457"/>
              <a:gd name="T66" fmla="*/ 2930 w 2930"/>
              <a:gd name="T67" fmla="*/ 565 h 1457"/>
              <a:gd name="T68" fmla="*/ 2401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1" y="0"/>
                </a:moveTo>
                <a:lnTo>
                  <a:pt x="1929" y="3"/>
                </a:lnTo>
                <a:lnTo>
                  <a:pt x="980" y="15"/>
                </a:lnTo>
                <a:lnTo>
                  <a:pt x="816" y="17"/>
                </a:lnTo>
                <a:lnTo>
                  <a:pt x="737" y="14"/>
                </a:lnTo>
                <a:lnTo>
                  <a:pt x="598" y="19"/>
                </a:lnTo>
                <a:lnTo>
                  <a:pt x="476" y="28"/>
                </a:lnTo>
                <a:lnTo>
                  <a:pt x="373" y="42"/>
                </a:lnTo>
                <a:lnTo>
                  <a:pt x="285" y="61"/>
                </a:lnTo>
                <a:lnTo>
                  <a:pt x="213" y="83"/>
                </a:lnTo>
                <a:lnTo>
                  <a:pt x="154" y="108"/>
                </a:lnTo>
                <a:lnTo>
                  <a:pt x="107" y="135"/>
                </a:lnTo>
                <a:lnTo>
                  <a:pt x="71" y="162"/>
                </a:lnTo>
                <a:lnTo>
                  <a:pt x="44" y="189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8"/>
                </a:lnTo>
                <a:lnTo>
                  <a:pt x="2" y="1447"/>
                </a:lnTo>
                <a:lnTo>
                  <a:pt x="3" y="1457"/>
                </a:lnTo>
                <a:lnTo>
                  <a:pt x="9" y="1428"/>
                </a:lnTo>
                <a:lnTo>
                  <a:pt x="31" y="1376"/>
                </a:lnTo>
                <a:lnTo>
                  <a:pt x="67" y="1331"/>
                </a:lnTo>
                <a:lnTo>
                  <a:pt x="113" y="1295"/>
                </a:lnTo>
                <a:lnTo>
                  <a:pt x="169" y="1265"/>
                </a:lnTo>
                <a:lnTo>
                  <a:pt x="233" y="1241"/>
                </a:lnTo>
                <a:lnTo>
                  <a:pt x="336" y="1214"/>
                </a:lnTo>
                <a:lnTo>
                  <a:pt x="409" y="1203"/>
                </a:lnTo>
                <a:lnTo>
                  <a:pt x="506" y="1191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4"/>
                </a:lnTo>
                <a:lnTo>
                  <a:pt x="2401" y="1185"/>
                </a:lnTo>
                <a:lnTo>
                  <a:pt x="2930" y="565"/>
                </a:lnTo>
                <a:lnTo>
                  <a:pt x="2401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EA7D8444-7E96-4A46-B3BD-36EBE595BBDE}"/>
              </a:ext>
            </a:extLst>
          </p:cNvPr>
          <p:cNvSpPr/>
          <p:nvPr/>
        </p:nvSpPr>
        <p:spPr>
          <a:xfrm>
            <a:off x="2109214" y="3366112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01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C8741818-8B3A-4977-81AA-188E29DF0C81}"/>
              </a:ext>
            </a:extLst>
          </p:cNvPr>
          <p:cNvSpPr/>
          <p:nvPr/>
        </p:nvSpPr>
        <p:spPr>
          <a:xfrm>
            <a:off x="3650248" y="3061358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02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973B9895-A5ED-4173-9D4B-5F1D55F1F6B1}"/>
              </a:ext>
            </a:extLst>
          </p:cNvPr>
          <p:cNvSpPr/>
          <p:nvPr/>
        </p:nvSpPr>
        <p:spPr>
          <a:xfrm>
            <a:off x="5192896" y="2764069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03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9B45847D-78F7-4092-975A-576A6A35C9B1}"/>
              </a:ext>
            </a:extLst>
          </p:cNvPr>
          <p:cNvSpPr/>
          <p:nvPr/>
        </p:nvSpPr>
        <p:spPr>
          <a:xfrm>
            <a:off x="6733074" y="2453363"/>
            <a:ext cx="575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04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0B8C022F-F54D-4943-8F96-420B9EB6DF0F}"/>
              </a:ext>
            </a:extLst>
          </p:cNvPr>
          <p:cNvGrpSpPr/>
          <p:nvPr/>
        </p:nvGrpSpPr>
        <p:grpSpPr>
          <a:xfrm>
            <a:off x="6594749" y="2937344"/>
            <a:ext cx="1070789" cy="736782"/>
            <a:chOff x="9540790" y="2358114"/>
            <a:chExt cx="1427719" cy="982376"/>
          </a:xfrm>
        </p:grpSpPr>
        <p:sp>
          <p:nvSpPr>
            <p:cNvPr id="114" name="TextBox 113">
              <a:hlinkClick r:id="rId8" action="ppaction://hlinksldjump"/>
              <a:extLst>
                <a:ext uri="{FF2B5EF4-FFF2-40B4-BE49-F238E27FC236}">
                  <a16:creationId xmlns="" xmlns:a16="http://schemas.microsoft.com/office/drawing/2014/main" id="{1D248672-6DDE-4B10-9300-114011C6E8DE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4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SUM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A26CB434-7530-4CB1-B5E7-8CC649B83446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369332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Summary</a:t>
              </a:r>
              <a:r>
                <a:rPr lang="th-TH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</a:rPr>
                <a:t>Data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="" xmlns:a16="http://schemas.microsoft.com/office/drawing/2014/main" id="{3CC8DE19-B8A9-40A5-952B-707C8919635A}"/>
              </a:ext>
            </a:extLst>
          </p:cNvPr>
          <p:cNvGrpSpPr/>
          <p:nvPr/>
        </p:nvGrpSpPr>
        <p:grpSpPr>
          <a:xfrm>
            <a:off x="5049254" y="3238192"/>
            <a:ext cx="1070789" cy="1290781"/>
            <a:chOff x="9540791" y="2358113"/>
            <a:chExt cx="1427719" cy="1721041"/>
          </a:xfrm>
        </p:grpSpPr>
        <p:sp>
          <p:nvSpPr>
            <p:cNvPr id="117" name="TextBox 116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322D4944-B4EC-4DEE-B318-3C026FF29FDA}"/>
                </a:ext>
              </a:extLst>
            </p:cNvPr>
            <p:cNvSpPr txBox="1"/>
            <p:nvPr/>
          </p:nvSpPr>
          <p:spPr>
            <a:xfrm>
              <a:off x="9540791" y="2358113"/>
              <a:ext cx="1427719" cy="615553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VERIFY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42D346B1-D3C5-4FEE-BFA7-6621B249C1A0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1107996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cs typeface="TH SarabunPSK" pitchFamily="34" charset="-34"/>
                </a:rPr>
                <a:t>Use verify function to summarize such forecasts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EC5B3D18-0836-4491-AFEF-E169D9B206CC}"/>
              </a:ext>
            </a:extLst>
          </p:cNvPr>
          <p:cNvGrpSpPr/>
          <p:nvPr/>
        </p:nvGrpSpPr>
        <p:grpSpPr>
          <a:xfrm>
            <a:off x="3506608" y="3539046"/>
            <a:ext cx="1070789" cy="1106113"/>
            <a:chOff x="9540792" y="2358115"/>
            <a:chExt cx="1427719" cy="1474818"/>
          </a:xfrm>
        </p:grpSpPr>
        <p:sp>
          <p:nvSpPr>
            <p:cNvPr id="120" name="TextBox 119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E8816FE0-4E70-4C9A-AF0C-76C88DD8D461}"/>
                </a:ext>
              </a:extLst>
            </p:cNvPr>
            <p:cNvSpPr txBox="1"/>
            <p:nvPr/>
          </p:nvSpPr>
          <p:spPr>
            <a:xfrm>
              <a:off x="9540792" y="2358115"/>
              <a:ext cx="1427719" cy="615554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517551C0-2D60-4E5D-988C-8EE29AEAA9D8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861775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Input Data for </a:t>
              </a:r>
              <a:r>
                <a:rPr lang="en-US" sz="1200" dirty="0" smtClean="0">
                  <a:solidFill>
                    <a:schemeClr val="bg1"/>
                  </a:solidFill>
                  <a:cs typeface="TH SarabunPSK" pitchFamily="34" charset="-34"/>
                </a:rPr>
                <a:t>Contingency Table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EBC8C909-EF7C-4CFB-8FA6-F658405E30C1}"/>
              </a:ext>
            </a:extLst>
          </p:cNvPr>
          <p:cNvGrpSpPr/>
          <p:nvPr/>
        </p:nvGrpSpPr>
        <p:grpSpPr>
          <a:xfrm>
            <a:off x="1971270" y="3839911"/>
            <a:ext cx="1070789" cy="1106113"/>
            <a:chOff x="9540790" y="2358117"/>
            <a:chExt cx="1427719" cy="1474809"/>
          </a:xfrm>
        </p:grpSpPr>
        <p:sp>
          <p:nvSpPr>
            <p:cNvPr id="123" name="TextBox 122">
              <a:hlinkClick r:id="rId9" action="ppaction://hlinksldjump"/>
              <a:extLst>
                <a:ext uri="{FF2B5EF4-FFF2-40B4-BE49-F238E27FC236}">
                  <a16:creationId xmlns="" xmlns:a16="http://schemas.microsoft.com/office/drawing/2014/main" id="{C7A21098-7372-4C7C-B798-E2CDE844B46E}"/>
                </a:ext>
              </a:extLst>
            </p:cNvPr>
            <p:cNvSpPr txBox="1"/>
            <p:nvPr/>
          </p:nvSpPr>
          <p:spPr>
            <a:xfrm>
              <a:off x="9540790" y="2358117"/>
              <a:ext cx="1427719" cy="615551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PACK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="" xmlns:a16="http://schemas.microsoft.com/office/drawing/2014/main" id="{3C763336-50EC-4407-89A0-96C763EA0160}"/>
                </a:ext>
              </a:extLst>
            </p:cNvPr>
            <p:cNvSpPr txBox="1"/>
            <p:nvPr/>
          </p:nvSpPr>
          <p:spPr>
            <a:xfrm>
              <a:off x="9544587" y="2971156"/>
              <a:ext cx="1423922" cy="861770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Install </a:t>
              </a:r>
              <a:r>
                <a:rPr lang="en-US" sz="1200" dirty="0">
                  <a:solidFill>
                    <a:schemeClr val="bg1"/>
                  </a:solidFill>
                </a:rPr>
                <a:t>verification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Package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1414EF3-3037-4091-BAE0-7C76078DF0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1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026" b="23932"/>
          <a:stretch/>
        </p:blipFill>
        <p:spPr bwMode="auto">
          <a:xfrm>
            <a:off x="0" y="1597521"/>
            <a:ext cx="9144000" cy="494821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rrow: Pentagon 16">
            <a:extLst>
              <a:ext uri="{FF2B5EF4-FFF2-40B4-BE49-F238E27FC236}">
                <a16:creationId xmlns="" xmlns:a16="http://schemas.microsoft.com/office/drawing/2014/main" id="{A75C886B-2B7B-4878-B26E-95D30E79EA29}"/>
              </a:ext>
            </a:extLst>
          </p:cNvPr>
          <p:cNvSpPr/>
          <p:nvPr/>
        </p:nvSpPr>
        <p:spPr>
          <a:xfrm rot="5400000">
            <a:off x="4208430" y="21921"/>
            <a:ext cx="659084" cy="623541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22AE763B-2792-42BE-9969-72C34AF5CAAC}"/>
              </a:ext>
            </a:extLst>
          </p:cNvPr>
          <p:cNvSpPr/>
          <p:nvPr/>
        </p:nvSpPr>
        <p:spPr>
          <a:xfrm>
            <a:off x="3113069" y="697208"/>
            <a:ext cx="5908379" cy="5232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Install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Packages &gt; other mirrors &gt; Thailand &gt; verification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522B223-F78C-4C4C-9B8A-1A4161C028D9}"/>
              </a:ext>
            </a:extLst>
          </p:cNvPr>
          <p:cNvSpPr/>
          <p:nvPr/>
        </p:nvSpPr>
        <p:spPr>
          <a:xfrm>
            <a:off x="510024" y="286041"/>
            <a:ext cx="26030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Verification (1)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ABF04C9-2E7A-4217-AAF1-A0E79510F9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59C7114-57A5-4BA1-BF9C-D17BA6EF7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15757" y="455782"/>
            <a:ext cx="3246633" cy="400721"/>
          </a:xfrm>
          <a:prstGeom prst="rect">
            <a:avLst/>
          </a:prstGeom>
        </p:spPr>
      </p:pic>
      <p:pic>
        <p:nvPicPr>
          <p:cNvPr id="28" name="Picture 2" descr="รูปภาพที่เกี่ยวข้อง">
            <a:hlinkClick r:id="rId5" action="ppaction://hlinksldjump"/>
            <a:extLst>
              <a:ext uri="{FF2B5EF4-FFF2-40B4-BE49-F238E27FC236}">
                <a16:creationId xmlns="" xmlns:a16="http://schemas.microsoft.com/office/drawing/2014/main" id="{F568B17A-7240-4560-A5C2-4DBB02CAF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2500" y="2286000"/>
            <a:ext cx="1854200" cy="177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2019" r="10954" b="3149"/>
          <a:stretch/>
        </p:blipFill>
        <p:spPr bwMode="auto">
          <a:xfrm>
            <a:off x="4608176" y="2120900"/>
            <a:ext cx="1135108" cy="435768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t="6643" r="30463" b="4068"/>
          <a:stretch/>
        </p:blipFill>
        <p:spPr bwMode="auto">
          <a:xfrm>
            <a:off x="5851266" y="2120901"/>
            <a:ext cx="1143000" cy="435768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2" t="6961" r="21913" b="2608"/>
          <a:stretch/>
        </p:blipFill>
        <p:spPr bwMode="auto">
          <a:xfrm>
            <a:off x="7119485" y="2120900"/>
            <a:ext cx="1148007" cy="435768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hevron 10"/>
          <p:cNvSpPr/>
          <p:nvPr/>
        </p:nvSpPr>
        <p:spPr>
          <a:xfrm>
            <a:off x="4406855" y="5989037"/>
            <a:ext cx="254000" cy="328515"/>
          </a:xfrm>
          <a:prstGeom prst="chevron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5654384" y="4452337"/>
            <a:ext cx="254000" cy="328515"/>
          </a:xfrm>
          <a:prstGeom prst="chevron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6928985" y="3844715"/>
            <a:ext cx="254000" cy="328515"/>
          </a:xfrm>
          <a:prstGeom prst="chevron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4E26E9D-664A-4048-869D-254A495C09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30" name="TextBox 2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02127D55-D2F8-4534-844D-B5A6DF7AA8B3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BDD55EFA-4CEA-440C-B13C-8CFF03061A9A}"/>
              </a:ext>
            </a:extLst>
          </p:cNvPr>
          <p:cNvSpPr txBox="1"/>
          <p:nvPr/>
        </p:nvSpPr>
        <p:spPr>
          <a:xfrm>
            <a:off x="5826664" y="23380"/>
            <a:ext cx="74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EB815563-1550-49B1-9475-1D6A61750C77}"/>
              </a:ext>
            </a:extLst>
          </p:cNvPr>
          <p:cNvSpPr txBox="1"/>
          <p:nvPr/>
        </p:nvSpPr>
        <p:spPr>
          <a:xfrm>
            <a:off x="6666702" y="1557"/>
            <a:ext cx="77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9F5A16C-0B19-4837-A626-E12FE9F4E520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2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rrow: Pentagon 16">
            <a:extLst>
              <a:ext uri="{FF2B5EF4-FFF2-40B4-BE49-F238E27FC236}">
                <a16:creationId xmlns="" xmlns:a16="http://schemas.microsoft.com/office/drawing/2014/main" id="{A75C886B-2B7B-4878-B26E-95D30E79EA29}"/>
              </a:ext>
            </a:extLst>
          </p:cNvPr>
          <p:cNvSpPr/>
          <p:nvPr/>
        </p:nvSpPr>
        <p:spPr>
          <a:xfrm rot="5400000">
            <a:off x="4208430" y="21921"/>
            <a:ext cx="659084" cy="623541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t="1129" r="1600" b="2147"/>
          <a:stretch/>
        </p:blipFill>
        <p:spPr bwMode="auto">
          <a:xfrm>
            <a:off x="1215412" y="1684415"/>
            <a:ext cx="6645888" cy="48544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2BE8E1A-5FBF-4F85-96E4-343E43E26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522B223-F78C-4C4C-9B8A-1A4161C028D9}"/>
              </a:ext>
            </a:extLst>
          </p:cNvPr>
          <p:cNvSpPr/>
          <p:nvPr/>
        </p:nvSpPr>
        <p:spPr>
          <a:xfrm>
            <a:off x="510024" y="286041"/>
            <a:ext cx="26030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Verification (2)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ABF04C9-2E7A-4217-AAF1-A0E79510F9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59C7114-57A5-4BA1-BF9C-D17BA6EF7F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15757" y="455782"/>
            <a:ext cx="3246633" cy="400721"/>
          </a:xfrm>
          <a:prstGeom prst="rect">
            <a:avLst/>
          </a:prstGeom>
        </p:spPr>
      </p:pic>
      <p:sp>
        <p:nvSpPr>
          <p:cNvPr id="34" name="Rectangle: Rounded Corners 10">
            <a:extLst>
              <a:ext uri="{FF2B5EF4-FFF2-40B4-BE49-F238E27FC236}">
                <a16:creationId xmlns="" xmlns:a16="http://schemas.microsoft.com/office/drawing/2014/main" id="{97B80B7D-2214-4B1F-88AE-5DB90B15C56D}"/>
              </a:ext>
            </a:extLst>
          </p:cNvPr>
          <p:cNvSpPr/>
          <p:nvPr/>
        </p:nvSpPr>
        <p:spPr>
          <a:xfrm>
            <a:off x="3405271" y="705313"/>
            <a:ext cx="5389937" cy="8578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library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ที่มีอยู่ในโปรแกรม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โดยใช้คำสั่ง</a:t>
            </a:r>
          </a:p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Library(verification) 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58869" y="4111614"/>
            <a:ext cx="1319231" cy="269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 descr="รูปภาพที่เกี่ยวข้อง">
            <a:hlinkClick r:id="rId6" action="ppaction://hlinksldjump"/>
            <a:extLst>
              <a:ext uri="{FF2B5EF4-FFF2-40B4-BE49-F238E27FC236}">
                <a16:creationId xmlns="" xmlns:a16="http://schemas.microsoft.com/office/drawing/2014/main" id="{F568B17A-7240-4560-A5C2-4DBB02CAF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hlinkClick r:id="rId9" action="ppaction://hlinksldjump"/>
            <a:extLst>
              <a:ext uri="{FF2B5EF4-FFF2-40B4-BE49-F238E27FC236}">
                <a16:creationId xmlns="" xmlns:a16="http://schemas.microsoft.com/office/drawing/2014/main" id="{02127D55-D2F8-4534-844D-B5A6DF7AA8B3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BDD55EFA-4CEA-440C-B13C-8CFF03061A9A}"/>
              </a:ext>
            </a:extLst>
          </p:cNvPr>
          <p:cNvSpPr txBox="1"/>
          <p:nvPr/>
        </p:nvSpPr>
        <p:spPr>
          <a:xfrm>
            <a:off x="5826664" y="23380"/>
            <a:ext cx="74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B815563-1550-49B1-9475-1D6A61750C77}"/>
              </a:ext>
            </a:extLst>
          </p:cNvPr>
          <p:cNvSpPr txBox="1"/>
          <p:nvPr/>
        </p:nvSpPr>
        <p:spPr>
          <a:xfrm>
            <a:off x="6666702" y="1557"/>
            <a:ext cx="77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9F5A16C-0B19-4837-A626-E12FE9F4E520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58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0640CAF1-FD6F-47B7-9152-EED7A155B3EE}"/>
              </a:ext>
            </a:extLst>
          </p:cNvPr>
          <p:cNvSpPr/>
          <p:nvPr/>
        </p:nvSpPr>
        <p:spPr>
          <a:xfrm rot="5400000">
            <a:off x="5021230" y="21921"/>
            <a:ext cx="659084" cy="623541"/>
          </a:xfrm>
          <a:prstGeom prst="homePlate">
            <a:avLst/>
          </a:prstGeom>
          <a:solidFill>
            <a:srgbClr val="00D5D0"/>
          </a:solidFill>
          <a:ln>
            <a:solidFill>
              <a:srgbClr val="00D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1D2414F-AD32-4ED0-91E6-DF877A6D4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522B223-F78C-4C4C-9B8A-1A4161C028D9}"/>
              </a:ext>
            </a:extLst>
          </p:cNvPr>
          <p:cNvSpPr/>
          <p:nvPr/>
        </p:nvSpPr>
        <p:spPr>
          <a:xfrm>
            <a:off x="510024" y="286041"/>
            <a:ext cx="26030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Verification (3)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ABF04C9-2E7A-4217-AAF1-A0E79510F9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59C7114-57A5-4BA1-BF9C-D17BA6EF7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15757" y="455782"/>
            <a:ext cx="3246633" cy="400721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t="1024" r="2229" b="2187"/>
          <a:stretch/>
        </p:blipFill>
        <p:spPr bwMode="auto">
          <a:xfrm>
            <a:off x="0" y="1674481"/>
            <a:ext cx="6667499" cy="487125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6753" y="4556114"/>
            <a:ext cx="2449531" cy="269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97B80B7D-2214-4B1F-88AE-5DB90B15C56D}"/>
              </a:ext>
            </a:extLst>
          </p:cNvPr>
          <p:cNvSpPr/>
          <p:nvPr/>
        </p:nvSpPr>
        <p:spPr>
          <a:xfrm>
            <a:off x="4291974" y="693121"/>
            <a:ext cx="4468728" cy="28669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en-US" sz="2400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aaa</a:t>
            </a: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&lt;- c(28, 72, 23, 2680)</a:t>
            </a:r>
            <a:endParaRPr lang="en-US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aaa</a:t>
            </a:r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2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ชื่อชุดคำสั่งที่ตั้งขึ้นเอง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c(n11,n10,n01,n00) : </a:t>
            </a:r>
            <a:r>
              <a:rPr lang="en-US" sz="2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contingency </a:t>
            </a:r>
            <a:r>
              <a:rPr lang="en-US" sz="2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table can be entered as a vector containing c(n11, n10, n01, n00</a:t>
            </a:r>
            <a:r>
              <a:rPr lang="en-US" sz="2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endParaRPr lang="en-US" sz="20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z="2000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z="20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82" y="2223516"/>
            <a:ext cx="2172644" cy="1129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 descr="รูปภาพที่เกี่ยวข้อง">
            <a:hlinkClick r:id="rId7" action="ppaction://hlinksldjump"/>
            <a:extLst>
              <a:ext uri="{FF2B5EF4-FFF2-40B4-BE49-F238E27FC236}">
                <a16:creationId xmlns="" xmlns:a16="http://schemas.microsoft.com/office/drawing/2014/main" id="{F568B17A-7240-4560-A5C2-4DBB02CAF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02127D55-D2F8-4534-844D-B5A6DF7AA8B3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BDD55EFA-4CEA-440C-B13C-8CFF03061A9A}"/>
              </a:ext>
            </a:extLst>
          </p:cNvPr>
          <p:cNvSpPr txBox="1"/>
          <p:nvPr/>
        </p:nvSpPr>
        <p:spPr>
          <a:xfrm>
            <a:off x="5826664" y="23380"/>
            <a:ext cx="74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EB815563-1550-49B1-9475-1D6A61750C77}"/>
              </a:ext>
            </a:extLst>
          </p:cNvPr>
          <p:cNvSpPr txBox="1"/>
          <p:nvPr/>
        </p:nvSpPr>
        <p:spPr>
          <a:xfrm>
            <a:off x="6666702" y="1557"/>
            <a:ext cx="77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9F5A16C-0B19-4837-A626-E12FE9F4E520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34814" y="6585647"/>
            <a:ext cx="67785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i="1" dirty="0" smtClean="0">
                <a:latin typeface="TH SarabunPSK" pitchFamily="34" charset="-34"/>
                <a:cs typeface="TH SarabunPSK" pitchFamily="34" charset="-34"/>
              </a:rPr>
              <a:t>อ้างอิงจาก</a:t>
            </a:r>
            <a:r>
              <a:rPr lang="en-US" sz="1600" i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  <a:hlinkClick r:id="rId14"/>
              </a:rPr>
              <a:t>https://cran.r-project.org/web/packages/verification/verification.pdf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9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82110271-4168-465A-AD66-F57F08E4358A}"/>
              </a:ext>
            </a:extLst>
          </p:cNvPr>
          <p:cNvSpPr/>
          <p:nvPr/>
        </p:nvSpPr>
        <p:spPr>
          <a:xfrm rot="5400000">
            <a:off x="5871836" y="19387"/>
            <a:ext cx="659084" cy="623541"/>
          </a:xfrm>
          <a:prstGeom prst="homePlate">
            <a:avLst/>
          </a:prstGeom>
          <a:solidFill>
            <a:srgbClr val="FC3E9D"/>
          </a:solidFill>
          <a:ln>
            <a:solidFill>
              <a:srgbClr val="FC3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E0720DB-D04B-4ADA-922F-4E0A1F0CB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522B223-F78C-4C4C-9B8A-1A4161C028D9}"/>
              </a:ext>
            </a:extLst>
          </p:cNvPr>
          <p:cNvSpPr/>
          <p:nvPr/>
        </p:nvSpPr>
        <p:spPr>
          <a:xfrm>
            <a:off x="510024" y="286041"/>
            <a:ext cx="26030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Verification (4)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ABF04C9-2E7A-4217-AAF1-A0E79510F9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59C7114-57A5-4BA1-BF9C-D17BA6EF7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15757" y="455782"/>
            <a:ext cx="3246633" cy="400721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t="1061" r="1471" b="1812"/>
          <a:stretch/>
        </p:blipFill>
        <p:spPr bwMode="auto">
          <a:xfrm>
            <a:off x="3319" y="1688976"/>
            <a:ext cx="6642469" cy="485532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: Rounded Corners 10">
            <a:extLst>
              <a:ext uri="{FF2B5EF4-FFF2-40B4-BE49-F238E27FC236}">
                <a16:creationId xmlns="" xmlns:a16="http://schemas.microsoft.com/office/drawing/2014/main" id="{97B80B7D-2214-4B1F-88AE-5DB90B15C56D}"/>
              </a:ext>
            </a:extLst>
          </p:cNvPr>
          <p:cNvSpPr/>
          <p:nvPr/>
        </p:nvSpPr>
        <p:spPr>
          <a:xfrm>
            <a:off x="3972949" y="699826"/>
            <a:ext cx="5000113" cy="35618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mod &lt;- verify(</a:t>
            </a:r>
            <a:r>
              <a:rPr lang="en-US" sz="2000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aaa</a:t>
            </a:r>
            <a:r>
              <a:rPr lang="en-US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pred</a:t>
            </a:r>
            <a:r>
              <a:rPr lang="en-US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NULL, </a:t>
            </a:r>
            <a:r>
              <a:rPr lang="en-US" sz="2000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frcst.type</a:t>
            </a:r>
            <a:r>
              <a:rPr lang="en-US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“binary”, </a:t>
            </a:r>
            <a:r>
              <a:rPr lang="en-US" sz="2000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obs.type</a:t>
            </a:r>
            <a:r>
              <a:rPr lang="en-US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binary”)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mod : </a:t>
            </a:r>
            <a:r>
              <a:rPr lang="th-TH" sz="2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ชื่อชุดคำสั่งที่ตั้งขึ้น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verify : </a:t>
            </a:r>
            <a:r>
              <a:rPr lang="en-US" sz="2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the </a:t>
            </a:r>
            <a:r>
              <a:rPr lang="en-US" sz="2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verify function to summarize such forecasts</a:t>
            </a:r>
            <a:r>
              <a:rPr lang="en-US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r>
              <a:rPr lang="en-US" sz="2000" b="1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pred</a:t>
            </a:r>
            <a:r>
              <a:rPr lang="en-US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2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Prediction </a:t>
            </a:r>
            <a:r>
              <a:rPr lang="en-US" sz="2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of event. The prediction may be in the form of the a point prediction or the probability of a forecast. Let </a:t>
            </a:r>
            <a:r>
              <a:rPr lang="en-US" sz="2000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pred</a:t>
            </a:r>
            <a:r>
              <a:rPr lang="en-US" sz="2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= NULL if </a:t>
            </a:r>
            <a:r>
              <a:rPr lang="en-US" sz="2000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obs</a:t>
            </a:r>
            <a:r>
              <a:rPr lang="en-US" sz="2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is a contingency table</a:t>
            </a:r>
            <a:endParaRPr lang="en-US" sz="200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frcst</a:t>
            </a:r>
            <a:r>
              <a:rPr lang="en-US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en-US" sz="2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Forecast type. One of "</a:t>
            </a:r>
            <a:r>
              <a:rPr lang="en-US" sz="2000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prob</a:t>
            </a:r>
            <a:r>
              <a:rPr lang="en-US" sz="2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", "binary", "</a:t>
            </a:r>
            <a:r>
              <a:rPr lang="en-US" sz="2000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norm.dist</a:t>
            </a:r>
            <a:r>
              <a:rPr lang="en-US" sz="2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", "cat" or "</a:t>
            </a:r>
            <a:r>
              <a:rPr lang="en-US" sz="2000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cont</a:t>
            </a:r>
            <a:r>
              <a:rPr lang="en-US" sz="2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", or "</a:t>
            </a:r>
            <a:r>
              <a:rPr lang="en-US" sz="2000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quantile</a:t>
            </a:r>
            <a:r>
              <a:rPr lang="en-US" sz="2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".</a:t>
            </a:r>
          </a:p>
          <a:p>
            <a:r>
              <a:rPr lang="en-US" sz="2000" b="1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obs.type</a:t>
            </a:r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en-US" sz="2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Observation type. Either "binary", "cat" or "</a:t>
            </a:r>
            <a:r>
              <a:rPr lang="en-US" sz="2000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cont</a:t>
            </a:r>
            <a:r>
              <a:rPr lang="en-US" sz="2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". Defaults to "binary"</a:t>
            </a:r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527" y="4452077"/>
            <a:ext cx="3719161" cy="3739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รูปภาพที่เกี่ยวข้อง">
            <a:hlinkClick r:id="rId6" action="ppaction://hlinksldjump"/>
            <a:extLst>
              <a:ext uri="{FF2B5EF4-FFF2-40B4-BE49-F238E27FC236}">
                <a16:creationId xmlns="" xmlns:a16="http://schemas.microsoft.com/office/drawing/2014/main" id="{F568B17A-7240-4560-A5C2-4DBB02CAF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="" xmlns:a16="http://schemas.microsoft.com/office/drawing/2014/main" id="{02127D55-D2F8-4534-844D-B5A6DF7AA8B3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BDD55EFA-4CEA-440C-B13C-8CFF03061A9A}"/>
              </a:ext>
            </a:extLst>
          </p:cNvPr>
          <p:cNvSpPr txBox="1"/>
          <p:nvPr/>
        </p:nvSpPr>
        <p:spPr>
          <a:xfrm>
            <a:off x="5826664" y="23380"/>
            <a:ext cx="74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B815563-1550-49B1-9475-1D6A61750C77}"/>
              </a:ext>
            </a:extLst>
          </p:cNvPr>
          <p:cNvSpPr txBox="1"/>
          <p:nvPr/>
        </p:nvSpPr>
        <p:spPr>
          <a:xfrm>
            <a:off x="6666702" y="1557"/>
            <a:ext cx="77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9F5A16C-0B19-4837-A626-E12FE9F4E520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34814" y="6585647"/>
            <a:ext cx="67785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i="1" dirty="0" smtClean="0">
                <a:latin typeface="TH SarabunPSK" pitchFamily="34" charset="-34"/>
                <a:cs typeface="TH SarabunPSK" pitchFamily="34" charset="-34"/>
              </a:rPr>
              <a:t>อ้างอิงจาก</a:t>
            </a:r>
            <a:r>
              <a:rPr lang="en-US" sz="1600" i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  <a:hlinkClick r:id="rId13"/>
              </a:rPr>
              <a:t>https://cran.r-project.org/web/packages/verification/verification.pdf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36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Pentagon 14">
            <a:extLst>
              <a:ext uri="{FF2B5EF4-FFF2-40B4-BE49-F238E27FC236}">
                <a16:creationId xmlns="" xmlns:a16="http://schemas.microsoft.com/office/drawing/2014/main" id="{76CC982F-FA1D-41E9-83F5-D44A1C65EAC8}"/>
              </a:ext>
            </a:extLst>
          </p:cNvPr>
          <p:cNvSpPr/>
          <p:nvPr/>
        </p:nvSpPr>
        <p:spPr>
          <a:xfrm rot="5400000">
            <a:off x="6726443" y="31218"/>
            <a:ext cx="659084" cy="612875"/>
          </a:xfrm>
          <a:prstGeom prst="homePlate">
            <a:avLst/>
          </a:prstGeom>
          <a:solidFill>
            <a:srgbClr val="F06A18"/>
          </a:solidFill>
          <a:ln>
            <a:solidFill>
              <a:srgbClr val="F06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522B223-F78C-4C4C-9B8A-1A4161C028D9}"/>
              </a:ext>
            </a:extLst>
          </p:cNvPr>
          <p:cNvSpPr/>
          <p:nvPr/>
        </p:nvSpPr>
        <p:spPr>
          <a:xfrm>
            <a:off x="510024" y="286041"/>
            <a:ext cx="26030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Verification (5)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ABF04C9-2E7A-4217-AAF1-A0E79510F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" y="300894"/>
            <a:ext cx="414779" cy="4147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59C7114-57A5-4BA1-BF9C-D17BA6EF7F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15757" y="455782"/>
            <a:ext cx="3246633" cy="400721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1178" r="1701" b="1930"/>
          <a:stretch/>
        </p:blipFill>
        <p:spPr bwMode="auto">
          <a:xfrm>
            <a:off x="-3981" y="1649781"/>
            <a:ext cx="6707434" cy="489595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E0720DB-D04B-4ADA-922F-4E0A1F0CB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  <p:sp>
        <p:nvSpPr>
          <p:cNvPr id="22" name="Rectangle: Rounded Corners 10">
            <a:extLst>
              <a:ext uri="{FF2B5EF4-FFF2-40B4-BE49-F238E27FC236}">
                <a16:creationId xmlns="" xmlns:a16="http://schemas.microsoft.com/office/drawing/2014/main" id="{97B80B7D-2214-4B1F-88AE-5DB90B15C56D}"/>
              </a:ext>
            </a:extLst>
          </p:cNvPr>
          <p:cNvSpPr/>
          <p:nvPr/>
        </p:nvSpPr>
        <p:spPr>
          <a:xfrm>
            <a:off x="4364135" y="699081"/>
            <a:ext cx="4678636" cy="33885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คำสั่งสรุปข้อมูลที่อยู่ใน </a:t>
            </a:r>
            <a:r>
              <a:rPr lang="en-US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mod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summary(mod)</a:t>
            </a:r>
            <a:endParaRPr lang="th-TH" sz="2000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PODy</a:t>
            </a:r>
            <a:r>
              <a:rPr lang="en-US" sz="2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en-US" sz="2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Hit Rate (Probability </a:t>
            </a:r>
            <a:r>
              <a:rPr lang="en-US" sz="2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of Detection </a:t>
            </a:r>
            <a:r>
              <a:rPr lang="en-US" sz="2000" u="sng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yes</a:t>
            </a:r>
            <a:r>
              <a:rPr lang="en-US" sz="2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Std. Err. :</a:t>
            </a:r>
            <a:r>
              <a:rPr lang="en-US" sz="2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Standard </a:t>
            </a:r>
            <a:r>
              <a:rPr lang="en-US" sz="2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Error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TS : </a:t>
            </a:r>
            <a:r>
              <a:rPr lang="en-US" sz="2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Threat score a.k.a. Critical success index (CSI)</a:t>
            </a:r>
            <a:endParaRPr lang="en-US" sz="20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ETS : </a:t>
            </a:r>
            <a:r>
              <a:rPr lang="en-US" sz="2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Equitable Threat Score</a:t>
            </a:r>
            <a:endParaRPr lang="en-US" sz="20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FAR : </a:t>
            </a:r>
            <a:r>
              <a:rPr lang="en-US" sz="2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False Alarm RATIO</a:t>
            </a:r>
            <a:r>
              <a:rPr lang="en-US" sz="2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HSS : </a:t>
            </a:r>
            <a:r>
              <a:rPr lang="en-US" sz="2000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Heidke</a:t>
            </a:r>
            <a:r>
              <a:rPr lang="en-US" sz="2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Skill Score</a:t>
            </a:r>
            <a:endParaRPr lang="en-US" sz="20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PC : </a:t>
            </a:r>
            <a:r>
              <a:rPr lang="en-US" sz="20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Percent correct - events along the </a:t>
            </a:r>
            <a:r>
              <a:rPr lang="en-US" sz="2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diagonal</a:t>
            </a:r>
            <a:endParaRPr lang="en-US" sz="20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BIAS : </a:t>
            </a:r>
            <a:r>
              <a:rPr lang="en-US" sz="20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Bias</a:t>
            </a:r>
            <a:endParaRPr lang="en-US" sz="20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732" y="2931939"/>
            <a:ext cx="2721104" cy="33572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รูปภาพที่เกี่ยวข้อง">
            <a:hlinkClick r:id="rId6" action="ppaction://hlinksldjump"/>
            <a:extLst>
              <a:ext uri="{FF2B5EF4-FFF2-40B4-BE49-F238E27FC236}">
                <a16:creationId xmlns="" xmlns:a16="http://schemas.microsoft.com/office/drawing/2014/main" id="{F568B17A-7240-4560-A5C2-4DBB02CAF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hlinkClick r:id="rId9" action="ppaction://hlinksldjump"/>
            <a:extLst>
              <a:ext uri="{FF2B5EF4-FFF2-40B4-BE49-F238E27FC236}">
                <a16:creationId xmlns="" xmlns:a16="http://schemas.microsoft.com/office/drawing/2014/main" id="{02127D55-D2F8-4534-844D-B5A6DF7AA8B3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BDD55EFA-4CEA-440C-B13C-8CFF03061A9A}"/>
              </a:ext>
            </a:extLst>
          </p:cNvPr>
          <p:cNvSpPr txBox="1"/>
          <p:nvPr/>
        </p:nvSpPr>
        <p:spPr>
          <a:xfrm>
            <a:off x="5826664" y="23380"/>
            <a:ext cx="74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B815563-1550-49B1-9475-1D6A61750C77}"/>
              </a:ext>
            </a:extLst>
          </p:cNvPr>
          <p:cNvSpPr txBox="1"/>
          <p:nvPr/>
        </p:nvSpPr>
        <p:spPr>
          <a:xfrm>
            <a:off x="6666702" y="1557"/>
            <a:ext cx="77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9F5A16C-0B19-4837-A626-E12FE9F4E520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34814" y="6585647"/>
            <a:ext cx="67785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i="1" dirty="0" smtClean="0">
                <a:latin typeface="TH SarabunPSK" pitchFamily="34" charset="-34"/>
                <a:cs typeface="TH SarabunPSK" pitchFamily="34" charset="-34"/>
              </a:rPr>
              <a:t>อ้างอิงจาก</a:t>
            </a:r>
            <a:r>
              <a:rPr lang="en-US" sz="1600" i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  <a:hlinkClick r:id="rId13"/>
              </a:rPr>
              <a:t>https://cran.r-project.org/web/packages/verification/verification.pdf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56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2D64BF-6C20-4077-88F6-CEF8997A2C5D}"/>
              </a:ext>
            </a:extLst>
          </p:cNvPr>
          <p:cNvSpPr/>
          <p:nvPr/>
        </p:nvSpPr>
        <p:spPr>
          <a:xfrm>
            <a:off x="2712099" y="1732548"/>
            <a:ext cx="371980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Thank You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for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Reading</a:t>
            </a:r>
            <a:endParaRPr lang="th-TH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298AF01-60E2-449B-A396-6581F8AB6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08" y="6115622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26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1235</TotalTime>
  <Words>301</Words>
  <Application>Microsoft Office PowerPoint</Application>
  <PresentationFormat>On-screen Show (4:3)</PresentationFormat>
  <Paragraphs>77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chanattha</dc:creator>
  <cp:lastModifiedBy>ResearchTMD</cp:lastModifiedBy>
  <cp:revision>78</cp:revision>
  <dcterms:created xsi:type="dcterms:W3CDTF">2018-02-14T02:38:20Z</dcterms:created>
  <dcterms:modified xsi:type="dcterms:W3CDTF">2018-02-22T09:39:31Z</dcterms:modified>
</cp:coreProperties>
</file>